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308" r:id="rId2"/>
    <p:sldId id="267" r:id="rId3"/>
    <p:sldId id="288" r:id="rId4"/>
    <p:sldId id="291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7" r:id="rId1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712" autoAdjust="0"/>
  </p:normalViewPr>
  <p:slideViewPr>
    <p:cSldViewPr snapToGrid="0">
      <p:cViewPr varScale="1">
        <p:scale>
          <a:sx n="91" d="100"/>
          <a:sy n="91" d="100"/>
        </p:scale>
        <p:origin x="544" y="5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1579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2B6314-8288-4FA7-B3C4-2680BC64C0FA}" type="datetimeFigureOut">
              <a:rPr lang="en-AU" smtClean="0"/>
              <a:t>29/07/2022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73E4DD-77B5-4865-BDE1-7FCA966468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0769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Option 1"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9144000" cy="19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sp>
        <p:nvSpPr>
          <p:cNvPr id="28" name="Rectangle 27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22500"/>
            <a:ext cx="9144000" cy="62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sp>
        <p:nvSpPr>
          <p:cNvPr id="29" name="Rectangle 28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295963"/>
            <a:ext cx="9144000" cy="10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338877" y="3330824"/>
            <a:ext cx="8280000" cy="486102"/>
          </a:xfrm>
        </p:spPr>
        <p:txBody>
          <a:bodyPr lIns="36000" tIns="36000" rIns="36000" bIns="36000" anchor="b" anchorCtr="0">
            <a:noAutofit/>
          </a:bodyPr>
          <a:lstStyle>
            <a:lvl1pPr algn="l">
              <a:lnSpc>
                <a:spcPct val="90000"/>
              </a:lnSpc>
              <a:defRPr sz="1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38877" y="3787477"/>
            <a:ext cx="8280000" cy="284177"/>
          </a:xfrm>
        </p:spPr>
        <p:txBody>
          <a:bodyPr lIns="36000" tIns="36000" rIns="36000" bIns="36000">
            <a:noAutofit/>
          </a:bodyPr>
          <a:lstStyle>
            <a:lvl1pPr marL="0" indent="0" algn="l">
              <a:lnSpc>
                <a:spcPct val="95000"/>
              </a:lnSpc>
              <a:spcBef>
                <a:spcPts val="0"/>
              </a:spcBef>
              <a:buNone/>
              <a:defRPr sz="1200" b="0">
                <a:solidFill>
                  <a:schemeClr val="bg1"/>
                </a:solidFill>
                <a:latin typeface="+mn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A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343277" y="3993444"/>
            <a:ext cx="8280000" cy="216000"/>
          </a:xfrm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date</a:t>
            </a:r>
            <a:endParaRPr lang="en-AU" dirty="0"/>
          </a:p>
        </p:txBody>
      </p:sp>
      <p:sp>
        <p:nvSpPr>
          <p:cNvPr id="30" name="Rectangle 29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306500"/>
            <a:ext cx="9144000" cy="108000"/>
          </a:xfrm>
          <a:prstGeom prst="rect">
            <a:avLst/>
          </a:prstGeom>
          <a:solidFill>
            <a:srgbClr val="668E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sp>
        <p:nvSpPr>
          <p:cNvPr id="31" name="Rectangle 30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414500"/>
            <a:ext cx="9144000" cy="108000"/>
          </a:xfrm>
          <a:prstGeom prst="rect">
            <a:avLst/>
          </a:prstGeom>
          <a:solidFill>
            <a:srgbClr val="B3C6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sp>
        <p:nvSpPr>
          <p:cNvPr id="25" name="Rectangle 24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98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sp>
        <p:nvSpPr>
          <p:cNvPr id="26" name="Rectangle 25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946000" y="0"/>
            <a:ext cx="198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sp>
        <p:nvSpPr>
          <p:cNvPr id="15" name="object 8" descr="Victoria State Government logo"/>
          <p:cNvSpPr>
            <a:spLocks noChangeAspect="1"/>
          </p:cNvSpPr>
          <p:nvPr userDrawn="1"/>
        </p:nvSpPr>
        <p:spPr>
          <a:xfrm>
            <a:off x="360000" y="4640850"/>
            <a:ext cx="540000" cy="3059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6" name="Picture 15" descr=" Melbourne Water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8400" y="4644112"/>
            <a:ext cx="1089722" cy="378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2D696AE-FD9D-44F0-B410-63A8F0C045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84836" cy="3108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1270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080000"/>
            <a:ext cx="3780000" cy="486000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720000" y="1670538"/>
            <a:ext cx="3780000" cy="1440000"/>
          </a:xfrm>
        </p:spPr>
        <p:txBody>
          <a:bodyPr/>
          <a:lstStyle/>
          <a:p>
            <a:pPr lvl="0"/>
            <a:r>
              <a:rPr lang="en-AU" dirty="0"/>
              <a:t>Press the Increase Indent Button for a Subheading, twice for a bullet, three times for a second level bullet and four times for large subheading. Press the Decrease button to move back through styles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8873E84B-0F20-486D-8BB9-67855DAB33B5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20000" y="3204000"/>
            <a:ext cx="3780000" cy="1440000"/>
          </a:xfrm>
        </p:spPr>
        <p:txBody>
          <a:bodyPr/>
          <a:lstStyle/>
          <a:p>
            <a:pPr lvl="0"/>
            <a:r>
              <a:rPr lang="en-AU" dirty="0"/>
              <a:t>Press the Increase Indent Button for a Subheading, twice for a bullet, three times for a second level bullet and four times for large subheading. Press the Decrease button to move back through styles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6000" y="1080000"/>
            <a:ext cx="3780000" cy="486000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716000" y="1670538"/>
            <a:ext cx="3780000" cy="2988000"/>
          </a:xfrm>
        </p:spPr>
        <p:txBody>
          <a:bodyPr/>
          <a:lstStyle/>
          <a:p>
            <a:pPr lvl="0"/>
            <a:r>
              <a:rPr lang="en-AU" dirty="0"/>
              <a:t>Press the Increase Indent Button for a Subheading, twice for a bullet, three times for a second level bullet and four times for large subheading. Press the Decrease button to move back through styles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722117" y="4909249"/>
            <a:ext cx="3086100" cy="162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AU" dirty="0"/>
              <a:t>Footer text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1EA5E-2C64-4D12-964E-3D3583FF8B42}" type="datetime1">
              <a:rPr lang="en-AU" smtClean="0"/>
              <a:t>29/07/2022</a:t>
            </a:fld>
            <a:endParaRPr lang="en-AU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4F31-AAC3-416A-A54A-167287B4272A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44625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10A41-63BD-4780-8219-195E89853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D0935DA-7C95-4DBF-B043-BED53D139F5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1080000"/>
            <a:ext cx="3780000" cy="486000"/>
          </a:xfrm>
        </p:spPr>
        <p:txBody>
          <a:bodyPr anchor="b" anchorCtr="0"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8966D44-16B8-4C19-AFFD-5DA4DFC9FA46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720000" y="1670400"/>
            <a:ext cx="3780000" cy="1440000"/>
          </a:xfrm>
        </p:spPr>
        <p:txBody>
          <a:bodyPr/>
          <a:lstStyle/>
          <a:p>
            <a:pPr lvl="0"/>
            <a:r>
              <a:rPr lang="en-AU" dirty="0"/>
              <a:t>Press the Increase Indent Button for a Subheading, twice for a bullet, three times for a second level bullet and four times for large subheading. Press the Decrease button to move back through styles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E4155142-1F3B-47E9-A822-7FE13D6180CC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720000" y="3204000"/>
            <a:ext cx="3780000" cy="1440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728E30A-6594-4018-A3CC-DFCC2AB2F0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16000" y="1080000"/>
            <a:ext cx="3780000" cy="486000"/>
          </a:xfrm>
        </p:spPr>
        <p:txBody>
          <a:bodyPr anchor="b" anchorCtr="0"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60C4078C-BED3-4110-80D2-F43782E69051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4716000" y="1670400"/>
            <a:ext cx="3780000" cy="1440000"/>
          </a:xfrm>
        </p:spPr>
        <p:txBody>
          <a:bodyPr/>
          <a:lstStyle/>
          <a:p>
            <a:pPr lvl="0"/>
            <a:r>
              <a:rPr lang="en-AU" dirty="0"/>
              <a:t>Press the Increase Indent Button for a Subheading, twice for a bullet, three times for a second level bullet and four times for large subheading. Press the Decrease button to move back through styles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7DF38A89-3023-4F69-ABE0-61E2F4F1D7F2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716000" y="3204000"/>
            <a:ext cx="3780000" cy="1440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1AB490-A5E2-4663-903C-9350B945E3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dirty="0"/>
              <a:t>Footer text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0A3F87-5BCC-4558-82A3-B7624C92A05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9D730715-F26D-49BA-85D1-44BBC5829531}" type="datetime1">
              <a:rPr lang="en-AU" smtClean="0"/>
              <a:t>29/07/2022</a:t>
            </a:fld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51DDA5-59E6-4351-A388-A6BCC0545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4F31-AAC3-416A-A54A-167287B4272A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047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20000" y="1080000"/>
            <a:ext cx="4140000" cy="3600000"/>
          </a:xfrm>
        </p:spPr>
        <p:txBody>
          <a:bodyPr/>
          <a:lstStyle/>
          <a:p>
            <a:pPr lvl="0"/>
            <a:r>
              <a:rPr lang="en-AU" dirty="0"/>
              <a:t>Press the Increase Indent Button for a Subheading, twice for a bullet, three times for a second level bullet and four times for large subheading. Press the Decrease button to move back through styles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6" name="Picture Placeholder 5" descr="Image showing [enter description here]."/>
          <p:cNvSpPr>
            <a:spLocks noGrp="1"/>
          </p:cNvSpPr>
          <p:nvPr>
            <p:ph type="pic" sz="quarter" idx="13" hasCustomPrompt="1"/>
          </p:nvPr>
        </p:nvSpPr>
        <p:spPr>
          <a:xfrm>
            <a:off x="5004000" y="1080000"/>
            <a:ext cx="3420000" cy="3164850"/>
          </a:xfr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200" baseline="0"/>
            </a:lvl1pPr>
          </a:lstStyle>
          <a:p>
            <a:r>
              <a:rPr lang="en-AU" dirty="0"/>
              <a:t>Click icon to insert picture. After insertion to fit your entire picture to the placeholder use Picture Tools &gt; Format &gt; Crop &gt; Fit. To maintain the shape of the picture placeholder, but reposition your photo inside the placeholder use Picture Tools &gt; Format &gt; Crop &gt; Fill. 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722117" y="4909249"/>
            <a:ext cx="3086100" cy="162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AU" dirty="0"/>
              <a:t>Footer text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34B4-899C-419D-B085-98B234E030F7}" type="datetime1">
              <a:rPr lang="en-AU" smtClean="0"/>
              <a:t>29/07/2022</a:t>
            </a:fld>
            <a:endParaRPr lang="en-AU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4F31-AAC3-416A-A54A-167287B4272A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856871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2 x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20000" y="1080000"/>
            <a:ext cx="4140000" cy="3600000"/>
          </a:xfrm>
        </p:spPr>
        <p:txBody>
          <a:bodyPr/>
          <a:lstStyle/>
          <a:p>
            <a:pPr lvl="0"/>
            <a:r>
              <a:rPr lang="en-AU" dirty="0"/>
              <a:t>Press the Increase Indent Button for a Subheading, twice for a bullet, three times for a second level bullet and four times for large subheading. Press the Decrease button to move back through styles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8" name="Picture Placeholder 3" descr="Image showing [enter description here]."/>
          <p:cNvSpPr>
            <a:spLocks noGrp="1"/>
          </p:cNvSpPr>
          <p:nvPr>
            <p:ph type="pic" sz="quarter" idx="13" hasCustomPrompt="1"/>
          </p:nvPr>
        </p:nvSpPr>
        <p:spPr>
          <a:xfrm>
            <a:off x="5004000" y="1116000"/>
            <a:ext cx="3420000" cy="1656000"/>
          </a:xfrm>
          <a:solidFill>
            <a:schemeClr val="bg1">
              <a:lumMod val="95000"/>
            </a:schemeClr>
          </a:solidFill>
        </p:spPr>
        <p:txBody>
          <a:bodyPr lIns="0" tIns="0" rIns="0" bIns="0" anchor="t" anchorCtr="0"/>
          <a:lstStyle>
            <a:lvl1pPr>
              <a:defRPr sz="1200"/>
            </a:lvl1pPr>
          </a:lstStyle>
          <a:p>
            <a:r>
              <a:rPr lang="en-AU" dirty="0"/>
              <a:t>Click icon to insert picture. After insertion to fit your entire picture to the placeholder use Picture Tools &gt; Format &gt; Crop &gt; Fit. To maintain the shape of the picture placeholder, but reposition your photo inside the placeholder use Picture Tools &gt; Format &gt; Crop &gt; </a:t>
            </a:r>
            <a:r>
              <a:rPr lang="en-AU" dirty="0" err="1"/>
              <a:t>Fill.Z</a:t>
            </a:r>
            <a:endParaRPr lang="en-AU" dirty="0"/>
          </a:p>
        </p:txBody>
      </p:sp>
      <p:sp>
        <p:nvSpPr>
          <p:cNvPr id="9" name="Picture Placeholder 3" descr="Image showing [enter description here]."/>
          <p:cNvSpPr>
            <a:spLocks noGrp="1"/>
          </p:cNvSpPr>
          <p:nvPr>
            <p:ph type="pic" sz="quarter" idx="14" hasCustomPrompt="1"/>
          </p:nvPr>
        </p:nvSpPr>
        <p:spPr>
          <a:xfrm>
            <a:off x="5004000" y="2949671"/>
            <a:ext cx="3420000" cy="1656000"/>
          </a:xfrm>
          <a:solidFill>
            <a:schemeClr val="bg1">
              <a:lumMod val="95000"/>
            </a:schemeClr>
          </a:solidFill>
        </p:spPr>
        <p:txBody>
          <a:bodyPr lIns="0" tIns="0" rIns="0" bIns="0" anchor="t" anchorCtr="0"/>
          <a:lstStyle>
            <a:lvl1pPr>
              <a:defRPr sz="1200"/>
            </a:lvl1pPr>
          </a:lstStyle>
          <a:p>
            <a:r>
              <a:rPr lang="en-AU" dirty="0"/>
              <a:t>Click icon to insert picture. After insertion to fit your entire picture to the placeholder use Picture Tools &gt; Format &gt; Crop &gt; Fit. To maintain the shape of the picture placeholder, but reposition your photo inside the placeholder use Picture Tools &gt; Format &gt; Crop &gt; Fill.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>
          <a:xfrm>
            <a:off x="722117" y="4909249"/>
            <a:ext cx="3086100" cy="162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AU" dirty="0"/>
              <a:t>Footer text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82589B2F-B749-48D4-886C-26A83D0C4868}" type="datetime1">
              <a:rPr lang="en-AU" smtClean="0"/>
              <a:t>29/07/2022</a:t>
            </a:fld>
            <a:endParaRPr lang="en-AU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B1C4F31-AAC3-416A-A54A-167287B4272A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394431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11" name="Picture Placeholder 3" descr="Image showing [enter description here].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080000"/>
            <a:ext cx="9144000" cy="4060800"/>
          </a:xfrm>
          <a:solidFill>
            <a:schemeClr val="bg1">
              <a:lumMod val="95000"/>
            </a:schemeClr>
          </a:solidFill>
        </p:spPr>
        <p:txBody>
          <a:bodyPr lIns="684000" tIns="576000" rIns="648000" bIns="0" anchor="t" anchorCtr="0"/>
          <a:lstStyle>
            <a:lvl1pPr>
              <a:defRPr sz="1400"/>
            </a:lvl1pPr>
          </a:lstStyle>
          <a:p>
            <a:r>
              <a:rPr lang="en-AU" dirty="0"/>
              <a:t>Click icon to insert picture. After insertion to fit your entire picture to the placeholder use Picture Tools &gt; Format &gt; Crop &gt; Fit. To maintain the shape of the picture placeholder, but reposition your photo inside the placeholder use Picture Tools &gt; Format &gt; Crop &gt; Fill.</a:t>
            </a:r>
          </a:p>
        </p:txBody>
      </p:sp>
    </p:spTree>
    <p:extLst>
      <p:ext uri="{BB962C8B-B14F-4D97-AF65-F5344CB8AC3E}">
        <p14:creationId xmlns:p14="http://schemas.microsoft.com/office/powerpoint/2010/main" val="38172461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Imag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11" name="Picture Placeholder 3" descr="Image showing [enter description here]."/>
          <p:cNvSpPr>
            <a:spLocks noGrp="1"/>
          </p:cNvSpPr>
          <p:nvPr>
            <p:ph type="pic" sz="quarter" idx="13" hasCustomPrompt="1"/>
          </p:nvPr>
        </p:nvSpPr>
        <p:spPr>
          <a:xfrm>
            <a:off x="720000" y="1080000"/>
            <a:ext cx="7740000" cy="3159000"/>
          </a:xfrm>
          <a:solidFill>
            <a:schemeClr val="bg1">
              <a:lumMod val="95000"/>
            </a:schemeClr>
          </a:solidFill>
        </p:spPr>
        <p:txBody>
          <a:bodyPr lIns="0" tIns="540000" rIns="0" bIns="0" anchor="t" anchorCtr="0"/>
          <a:lstStyle>
            <a:lvl1pPr>
              <a:defRPr sz="1400"/>
            </a:lvl1pPr>
          </a:lstStyle>
          <a:p>
            <a:r>
              <a:rPr lang="en-AU" dirty="0"/>
              <a:t>Click icon to insert picture. After insertion to fit your entire picture to the placeholder use Picture Tools &gt; Format &gt; Crop &gt; Fit. To maintain the shape of the picture placeholder, but reposition your photo inside the placeholder use Picture Tools &gt; Format &gt; Crop &gt; Fill.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720000" y="4284000"/>
            <a:ext cx="7740000" cy="504000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defRPr sz="1200"/>
            </a:lvl1pPr>
            <a:lvl2pPr>
              <a:spcBef>
                <a:spcPts val="300"/>
              </a:spcBef>
              <a:spcAft>
                <a:spcPts val="300"/>
              </a:spcAft>
              <a:defRPr sz="1200"/>
            </a:lvl2pPr>
            <a:lvl3pPr>
              <a:spcBef>
                <a:spcPts val="300"/>
              </a:spcBef>
              <a:spcAft>
                <a:spcPts val="300"/>
              </a:spcAft>
              <a:defRPr sz="1200"/>
            </a:lvl3pPr>
            <a:lvl4pPr>
              <a:spcBef>
                <a:spcPts val="300"/>
              </a:spcBef>
              <a:spcAft>
                <a:spcPts val="300"/>
              </a:spcAft>
              <a:defRPr sz="1200"/>
            </a:lvl4pPr>
            <a:lvl5pPr>
              <a:spcBef>
                <a:spcPts val="300"/>
              </a:spcBef>
              <a:spcAft>
                <a:spcPts val="300"/>
              </a:spcAft>
              <a:defRPr sz="1200"/>
            </a:lvl5pPr>
          </a:lstStyle>
          <a:p>
            <a:pPr lvl="0"/>
            <a:r>
              <a:rPr lang="en-US" dirty="0"/>
              <a:t>Insert caption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AU" dirty="0"/>
              <a:t>Footer text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9D730715-F26D-49BA-85D1-44BBC5829531}" type="datetime1">
              <a:rPr lang="en-AU" smtClean="0"/>
              <a:t>29/07/2022</a:t>
            </a:fld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B1C4F31-AAC3-416A-A54A-167287B4272A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807891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aption and 2 x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720000" y="1080000"/>
            <a:ext cx="7740000" cy="999000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defRPr sz="1200"/>
            </a:lvl1pPr>
            <a:lvl2pPr>
              <a:spcBef>
                <a:spcPts val="300"/>
              </a:spcBef>
              <a:spcAft>
                <a:spcPts val="300"/>
              </a:spcAft>
              <a:defRPr sz="1200"/>
            </a:lvl2pPr>
            <a:lvl3pPr>
              <a:spcBef>
                <a:spcPts val="300"/>
              </a:spcBef>
              <a:spcAft>
                <a:spcPts val="300"/>
              </a:spcAft>
              <a:defRPr sz="1200"/>
            </a:lvl3pPr>
            <a:lvl4pPr>
              <a:spcBef>
                <a:spcPts val="300"/>
              </a:spcBef>
              <a:spcAft>
                <a:spcPts val="300"/>
              </a:spcAft>
              <a:defRPr sz="1200"/>
            </a:lvl4pPr>
            <a:lvl5pPr>
              <a:spcBef>
                <a:spcPts val="300"/>
              </a:spcBef>
              <a:spcAft>
                <a:spcPts val="300"/>
              </a:spcAft>
              <a:defRPr sz="1200"/>
            </a:lvl5pPr>
          </a:lstStyle>
          <a:p>
            <a:pPr lvl="0"/>
            <a:r>
              <a:rPr lang="en-US" dirty="0"/>
              <a:t>Insert caption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1" name="Picture Placeholder 3" descr="Image showing [enter description here]."/>
          <p:cNvSpPr>
            <a:spLocks noGrp="1"/>
          </p:cNvSpPr>
          <p:nvPr>
            <p:ph type="pic" sz="quarter" idx="13" hasCustomPrompt="1"/>
          </p:nvPr>
        </p:nvSpPr>
        <p:spPr>
          <a:xfrm>
            <a:off x="720000" y="2078999"/>
            <a:ext cx="3744000" cy="2610000"/>
          </a:xfrm>
          <a:solidFill>
            <a:schemeClr val="bg1">
              <a:lumMod val="95000"/>
            </a:schemeClr>
          </a:solidFill>
        </p:spPr>
        <p:txBody>
          <a:bodyPr lIns="0" tIns="0" rIns="0" bIns="0" anchor="t" anchorCtr="0"/>
          <a:lstStyle>
            <a:lvl1pPr>
              <a:defRPr sz="1200"/>
            </a:lvl1pPr>
          </a:lstStyle>
          <a:p>
            <a:r>
              <a:rPr lang="en-AU" dirty="0"/>
              <a:t>Click icon to insert picture. After insertion to fit your entire picture to the placeholder use Picture Tools &gt; Format &gt; Crop &gt; Fit. To maintain the shape of the picture placeholder, but reposition your photo inside the placeholder use Picture Tools &gt; Format &gt; Crop &gt; Fill.</a:t>
            </a:r>
          </a:p>
        </p:txBody>
      </p:sp>
      <p:sp>
        <p:nvSpPr>
          <p:cNvPr id="12" name="Picture Placeholder 3" descr="Image showing [enter description here]."/>
          <p:cNvSpPr>
            <a:spLocks noGrp="1"/>
          </p:cNvSpPr>
          <p:nvPr>
            <p:ph type="pic" sz="quarter" idx="18" hasCustomPrompt="1"/>
          </p:nvPr>
        </p:nvSpPr>
        <p:spPr>
          <a:xfrm>
            <a:off x="4716000" y="2078999"/>
            <a:ext cx="3744000" cy="2610000"/>
          </a:xfrm>
          <a:solidFill>
            <a:schemeClr val="bg1">
              <a:lumMod val="95000"/>
            </a:schemeClr>
          </a:solidFill>
        </p:spPr>
        <p:txBody>
          <a:bodyPr lIns="0" tIns="0" rIns="0" bIns="0" anchor="t" anchorCtr="0"/>
          <a:lstStyle>
            <a:lvl1pPr>
              <a:defRPr sz="1200"/>
            </a:lvl1pPr>
          </a:lstStyle>
          <a:p>
            <a:r>
              <a:rPr lang="en-AU" dirty="0"/>
              <a:t>Click icon to insert picture. After insertion to fit your entire picture to the placeholder use Picture Tools &gt; Format &gt; Crop &gt; Fit. To maintain the shape of the picture placeholder, but reposition your photo inside the placeholder use Picture Tools &gt; Format &gt; Crop &gt; Fill.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AU" dirty="0"/>
              <a:t>Footer 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9D730715-F26D-49BA-85D1-44BBC5829531}" type="datetime1">
              <a:rPr lang="en-AU" smtClean="0"/>
              <a:t>29/07/2022</a:t>
            </a:fld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B1C4F31-AAC3-416A-A54A-167287B4272A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052608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722117" y="4909249"/>
            <a:ext cx="3086100" cy="162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AU" dirty="0"/>
              <a:t>Footer text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977E9-0FD0-424A-8748-47A4C2184A4E}" type="datetime1">
              <a:rPr lang="en-AU" smtClean="0"/>
              <a:t>29/07/2022</a:t>
            </a:fld>
            <a:endParaRPr lang="en-A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4F31-AAC3-416A-A54A-167287B4272A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390481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2117" y="4909249"/>
            <a:ext cx="3086100" cy="162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AU"/>
              <a:t>Footer text</a:t>
            </a:r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4579C-80E1-4F4D-8A43-DC48F61A1A88}" type="datetime1">
              <a:rPr lang="en-AU" smtClean="0"/>
              <a:t>29/07/2022</a:t>
            </a:fld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4F31-AAC3-416A-A54A-167287B4272A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17268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Option 2"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6800126-F5D9-4CAB-9532-C81ABB45013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00" y="198000"/>
            <a:ext cx="5169419" cy="4294641"/>
          </a:xfrm>
          <a:prstGeom prst="rect">
            <a:avLst/>
          </a:prstGeom>
        </p:spPr>
      </p:pic>
      <p:sp>
        <p:nvSpPr>
          <p:cNvPr id="16" name="Rectangle 15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946000" y="0"/>
            <a:ext cx="198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sp>
        <p:nvSpPr>
          <p:cNvPr id="9" name="Rectangle 8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22500"/>
            <a:ext cx="9144000" cy="62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sp>
        <p:nvSpPr>
          <p:cNvPr id="14" name="Rectangle 13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9144000" cy="19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sp>
        <p:nvSpPr>
          <p:cNvPr id="15" name="Rectangle 14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98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22000" y="364499"/>
            <a:ext cx="2808000" cy="1488015"/>
          </a:xfrm>
        </p:spPr>
        <p:txBody>
          <a:bodyPr lIns="36000" tIns="36000" rIns="36000" bIns="36000" anchor="t" anchorCtr="0">
            <a:noAutofit/>
          </a:bodyPr>
          <a:lstStyle>
            <a:lvl1pPr algn="l">
              <a:lnSpc>
                <a:spcPct val="90000"/>
              </a:lnSpc>
              <a:defRPr sz="2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522000" y="1866015"/>
            <a:ext cx="2808000" cy="621000"/>
          </a:xfrm>
        </p:spPr>
        <p:txBody>
          <a:bodyPr lIns="36000" tIns="36000" rIns="36000" bIns="36000">
            <a:noAutofit/>
          </a:bodyPr>
          <a:lstStyle>
            <a:lvl1pPr marL="0" indent="0" algn="l">
              <a:lnSpc>
                <a:spcPct val="95000"/>
              </a:lnSpc>
              <a:spcBef>
                <a:spcPts val="0"/>
              </a:spcBef>
              <a:buNone/>
              <a:defRPr sz="1600" b="1">
                <a:solidFill>
                  <a:schemeClr val="bg1"/>
                </a:solidFill>
                <a:latin typeface="+mn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AU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522000" y="2500515"/>
            <a:ext cx="2808000" cy="378000"/>
          </a:xfrm>
        </p:spPr>
        <p:txBody>
          <a:bodyPr lIns="36000" tIns="36000" rIns="36000" bIns="36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Insert Date</a:t>
            </a:r>
            <a:endParaRPr lang="en-AU" dirty="0"/>
          </a:p>
        </p:txBody>
      </p:sp>
      <p:sp>
        <p:nvSpPr>
          <p:cNvPr id="17" name="object 8" descr="Victoria State Government logo"/>
          <p:cNvSpPr>
            <a:spLocks noChangeAspect="1"/>
          </p:cNvSpPr>
          <p:nvPr userDrawn="1"/>
        </p:nvSpPr>
        <p:spPr>
          <a:xfrm>
            <a:off x="360000" y="4640850"/>
            <a:ext cx="540000" cy="30593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Picture 17" descr="Melbourne Water logo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8400" y="4644112"/>
            <a:ext cx="1089722" cy="37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0502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720725" y="1080000"/>
            <a:ext cx="7702550" cy="3672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2117" y="4909249"/>
            <a:ext cx="3086100" cy="162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AU" dirty="0"/>
              <a:t>Footer text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B44EA-9780-4188-87EC-ED088329FCFF}" type="datetime1">
              <a:rPr lang="en-AU" smtClean="0"/>
              <a:t>29/07/2022</a:t>
            </a:fld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4F31-AAC3-416A-A54A-167287B4272A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39796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Circ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54000"/>
            <a:ext cx="5292000" cy="945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720000" y="1080000"/>
            <a:ext cx="5904000" cy="3672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722117" y="4909249"/>
            <a:ext cx="3086100" cy="162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AU" dirty="0"/>
              <a:t>Footer text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A7112-3F92-44E0-8CA0-A19BFABD4D9F}" type="datetime1">
              <a:rPr lang="en-AU" smtClean="0"/>
              <a:t>29/07/2022</a:t>
            </a:fld>
            <a:endParaRPr lang="en-AU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4F31-AAC3-416A-A54A-167287B4272A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CB6AF5C-38F1-4BAB-AB46-A8064BD2EFC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000" y="0"/>
            <a:ext cx="3130302" cy="2154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610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9144000" cy="4968000"/>
          </a:xfrm>
          <a:prstGeom prst="rect">
            <a:avLst/>
          </a:prstGeom>
          <a:solidFill>
            <a:srgbClr val="0042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AU" sz="20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20000" y="1563902"/>
            <a:ext cx="7704000" cy="945000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720725" y="2446957"/>
            <a:ext cx="7702550" cy="1469013"/>
          </a:xfrm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19" name="Rectangle 18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968000"/>
            <a:ext cx="9144000" cy="67500"/>
          </a:xfrm>
          <a:prstGeom prst="rect">
            <a:avLst/>
          </a:prstGeom>
          <a:solidFill>
            <a:srgbClr val="668E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AU" sz="1800"/>
          </a:p>
        </p:txBody>
      </p:sp>
      <p:sp>
        <p:nvSpPr>
          <p:cNvPr id="20" name="Rectangle 19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030100"/>
            <a:ext cx="9144000" cy="62100"/>
          </a:xfrm>
          <a:prstGeom prst="rect">
            <a:avLst/>
          </a:prstGeom>
          <a:solidFill>
            <a:srgbClr val="B3C6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AU" sz="1800"/>
          </a:p>
        </p:txBody>
      </p:sp>
    </p:spTree>
    <p:extLst>
      <p:ext uri="{BB962C8B-B14F-4D97-AF65-F5344CB8AC3E}">
        <p14:creationId xmlns:p14="http://schemas.microsoft.com/office/powerpoint/2010/main" val="38492619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9144000" cy="496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AU" sz="180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720725" y="1080000"/>
            <a:ext cx="7702550" cy="3510000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19" name="Rectangle 18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968000"/>
            <a:ext cx="9144000" cy="67500"/>
          </a:xfrm>
          <a:prstGeom prst="rect">
            <a:avLst/>
          </a:prstGeom>
          <a:solidFill>
            <a:srgbClr val="668E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AU" sz="1800"/>
          </a:p>
        </p:txBody>
      </p:sp>
      <p:sp>
        <p:nvSpPr>
          <p:cNvPr id="20" name="Rectangle 19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030100"/>
            <a:ext cx="9144000" cy="62100"/>
          </a:xfrm>
          <a:prstGeom prst="rect">
            <a:avLst/>
          </a:prstGeom>
          <a:solidFill>
            <a:srgbClr val="B3C6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AU" sz="1800"/>
          </a:p>
        </p:txBody>
      </p:sp>
    </p:spTree>
    <p:extLst>
      <p:ext uri="{BB962C8B-B14F-4D97-AF65-F5344CB8AC3E}">
        <p14:creationId xmlns:p14="http://schemas.microsoft.com/office/powerpoint/2010/main" val="42122490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080000"/>
            <a:ext cx="3780000" cy="486000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720000" y="1670538"/>
            <a:ext cx="3780000" cy="3018254"/>
          </a:xfrm>
        </p:spPr>
        <p:txBody>
          <a:bodyPr/>
          <a:lstStyle/>
          <a:p>
            <a:pPr lvl="0"/>
            <a:r>
              <a:rPr lang="en-AU" dirty="0"/>
              <a:t>Press the Increase Indent Button for a Subheading, twice for a bullet, three times for a second level bullet and four times for large subheading. Press the Decrease button to move back through styles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6000" y="1080000"/>
            <a:ext cx="3780000" cy="486000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716000" y="1670538"/>
            <a:ext cx="3780000" cy="3018254"/>
          </a:xfrm>
        </p:spPr>
        <p:txBody>
          <a:bodyPr/>
          <a:lstStyle/>
          <a:p>
            <a:pPr lvl="0"/>
            <a:r>
              <a:rPr lang="en-AU" dirty="0"/>
              <a:t>Press the Increase Indent Button for a Subheading, twice for a bullet, three times for a second level bullet and four times for large subheading. Press the Decrease button to move back through styles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4E1BA90-E00E-46ED-B1F4-20FC6403D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/>
              <a:t>Footer text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F6421-468A-4B66-8C73-B7B923A3A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30715-F26D-49BA-85D1-44BBC5829531}" type="datetime1">
              <a:rPr lang="en-AU" smtClean="0"/>
              <a:t>29/07/2022</a:t>
            </a:fld>
            <a:endParaRPr lang="en-AU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1645E38-5597-47A6-8C60-946F1104F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4F31-AAC3-416A-A54A-167287B4272A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86113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20000" y="1080000"/>
            <a:ext cx="3780000" cy="3600000"/>
          </a:xfrm>
        </p:spPr>
        <p:txBody>
          <a:bodyPr/>
          <a:lstStyle/>
          <a:p>
            <a:pPr lvl="0"/>
            <a:r>
              <a:rPr lang="en-AU" dirty="0"/>
              <a:t>Press the Increase Indent Button for a Subheading, twice for a bullet, three times for a second level bullet and four times for large subheading. Press the Decrease button to move back through styles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6000" y="1080000"/>
            <a:ext cx="3780000" cy="3600000"/>
          </a:xfrm>
        </p:spPr>
        <p:txBody>
          <a:bodyPr/>
          <a:lstStyle/>
          <a:p>
            <a:pPr lvl="0"/>
            <a:r>
              <a:rPr lang="en-AU" dirty="0"/>
              <a:t>Press the Increase Indent Button for a Subheading, twice for a bullet, three times for a second level bullet and four times for large subheading. Press the Decrease button to move back through styles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722117" y="4909249"/>
            <a:ext cx="3086100" cy="162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AU" dirty="0"/>
              <a:t>Footer text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07AD5-5170-4712-A31D-E6DBBC3952BF}" type="datetime1">
              <a:rPr lang="en-AU" smtClean="0"/>
              <a:t>29/07/2022</a:t>
            </a:fld>
            <a:endParaRPr lang="en-AU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4F31-AAC3-416A-A54A-167287B4272A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01025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25965-90B1-4F01-A230-59D19D98D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5447CB6-1DBB-4497-94DD-22504BB77A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1080000"/>
            <a:ext cx="3780000" cy="486000"/>
          </a:xfrm>
        </p:spPr>
        <p:txBody>
          <a:bodyPr anchor="b" anchorCtr="0"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64777B8-15B3-41C8-A50B-501E68DE6909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20000" y="1670400"/>
            <a:ext cx="3780000" cy="2988000"/>
          </a:xfr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AU" dirty="0"/>
              <a:t>Press the Increase Indent Button for a Subheading, twice for a bullet, three times for a second level bullet and four times for large subheading. Press the Decrease button to move back through styles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50D11BA-A6DD-4117-BD3D-35CBAF5B840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16000" y="1080000"/>
            <a:ext cx="3780000" cy="486000"/>
          </a:xfrm>
        </p:spPr>
        <p:txBody>
          <a:bodyPr anchor="b" anchorCtr="0"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CC3FC2C2-4277-42CC-B41B-87516C501BDE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716000" y="1670400"/>
            <a:ext cx="3780000" cy="1440000"/>
          </a:xfrm>
        </p:spPr>
        <p:txBody>
          <a:bodyPr/>
          <a:lstStyle/>
          <a:p>
            <a:pPr lvl="0"/>
            <a:r>
              <a:rPr lang="en-AU" dirty="0"/>
              <a:t>Press the Increase Indent Button for a Subheading, twice for a bullet, three times for a second level bullet and four times for large subheading. Press the Decrease button to move back through styles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A07B140C-854F-438C-9122-396F781A645C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716463" y="3204000"/>
            <a:ext cx="3780000" cy="1440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3AF8E0-8FFD-4909-8802-60211226DBA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dirty="0"/>
              <a:t>Footer text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CD2642-E0F1-4E2E-AA61-5F0AEDC91AA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9D730715-F26D-49BA-85D1-44BBC5829531}" type="datetime1">
              <a:rPr lang="en-AU" smtClean="0"/>
              <a:t>29/07/2022</a:t>
            </a:fld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AAC2BD-7F4C-4706-A621-1AC4F9721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4F31-AAC3-416A-A54A-167287B4272A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9850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720000"/>
            <a:ext cx="9144000" cy="67500"/>
          </a:xfrm>
          <a:prstGeom prst="rect">
            <a:avLst/>
          </a:prstGeom>
          <a:solidFill>
            <a:srgbClr val="668E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AU" sz="1800"/>
          </a:p>
        </p:txBody>
      </p:sp>
      <p:sp>
        <p:nvSpPr>
          <p:cNvPr id="9" name="Rectangle 8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784800"/>
            <a:ext cx="9144000" cy="62100"/>
          </a:xfrm>
          <a:prstGeom prst="rect">
            <a:avLst/>
          </a:prstGeom>
          <a:solidFill>
            <a:srgbClr val="B3C6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AU" sz="1800"/>
          </a:p>
        </p:txBody>
      </p:sp>
      <p:sp>
        <p:nvSpPr>
          <p:cNvPr id="7" name="Rectangle 6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AU" sz="1800"/>
          </a:p>
        </p:txBody>
      </p:sp>
      <p:sp>
        <p:nvSpPr>
          <p:cNvPr id="2" name="Title Placeholder 1">
            <a:extLs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4000"/>
            <a:ext cx="7704000" cy="648000"/>
          </a:xfrm>
          <a:prstGeom prst="rect">
            <a:avLst/>
          </a:prstGeom>
        </p:spPr>
        <p:txBody>
          <a:bodyPr vert="horz" lIns="36000" tIns="36000" rIns="36000" bIns="3600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080000"/>
            <a:ext cx="7704000" cy="3672000"/>
          </a:xfrm>
          <a:prstGeom prst="rect">
            <a:avLst/>
          </a:prstGeom>
        </p:spPr>
        <p:txBody>
          <a:bodyPr vert="horz" lIns="36000" tIns="36000" rIns="36000" bIns="36000" rtlCol="0">
            <a:noAutofit/>
          </a:bodyPr>
          <a:lstStyle/>
          <a:p>
            <a:pPr lvl="0"/>
            <a:r>
              <a:rPr lang="en-US" dirty="0"/>
              <a:t>Press the Increase Indent Button for a Subheading, twice for a bullet, three times for a second level bullet and four times for large subheading. Press the Decrease button to move back through styles.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>
          <a:xfrm>
            <a:off x="720000" y="4908600"/>
            <a:ext cx="3086100" cy="162000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l">
              <a:defRPr sz="700">
                <a:solidFill>
                  <a:schemeClr val="tx1"/>
                </a:solidFill>
              </a:defRPr>
            </a:lvl1pPr>
          </a:lstStyle>
          <a:p>
            <a:r>
              <a:rPr lang="en-AU" dirty="0"/>
              <a:t>Footer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68000" y="4909249"/>
            <a:ext cx="2057400" cy="162000"/>
          </a:xfrm>
          <a:prstGeom prst="rect">
            <a:avLst/>
          </a:prstGeom>
        </p:spPr>
        <p:txBody>
          <a:bodyPr vert="horz" lIns="36000" tIns="36000" rIns="36000" bIns="36000" rtlCol="0" anchor="ctr">
            <a:noAutofit/>
          </a:bodyPr>
          <a:lstStyle>
            <a:lvl1pPr algn="r">
              <a:defRPr sz="700" b="0">
                <a:solidFill>
                  <a:schemeClr val="tx1"/>
                </a:solidFill>
              </a:defRPr>
            </a:lvl1pPr>
          </a:lstStyle>
          <a:p>
            <a:fld id="{9D730715-F26D-49BA-85D1-44BBC5829531}" type="datetime1">
              <a:rPr lang="en-AU" smtClean="0"/>
              <a:t>29/07/2022</a:t>
            </a:fld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4800" y="4909249"/>
            <a:ext cx="590550" cy="162000"/>
          </a:xfrm>
          <a:prstGeom prst="rect">
            <a:avLst/>
          </a:prstGeom>
        </p:spPr>
        <p:txBody>
          <a:bodyPr vert="horz" lIns="36000" tIns="36000" rIns="36000" bIns="36000" rtlCol="0" anchor="ctr">
            <a:noAutofit/>
          </a:bodyPr>
          <a:lstStyle>
            <a:lvl1pPr algn="r">
              <a:defRPr sz="700" b="0">
                <a:solidFill>
                  <a:schemeClr val="tx1"/>
                </a:solidFill>
              </a:defRPr>
            </a:lvl1pPr>
          </a:lstStyle>
          <a:p>
            <a:fld id="{BB1C4F31-AAC3-416A-A54A-167287B4272A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24426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74" r:id="rId3"/>
    <p:sldLayoutId id="2147483688" r:id="rId4"/>
    <p:sldLayoutId id="2147483687" r:id="rId5"/>
    <p:sldLayoutId id="2147483683" r:id="rId6"/>
    <p:sldLayoutId id="2147483677" r:id="rId7"/>
    <p:sldLayoutId id="2147483676" r:id="rId8"/>
    <p:sldLayoutId id="2147483701" r:id="rId9"/>
    <p:sldLayoutId id="2147483700" r:id="rId10"/>
    <p:sldLayoutId id="2147483702" r:id="rId11"/>
    <p:sldLayoutId id="2147483690" r:id="rId12"/>
    <p:sldLayoutId id="2147483685" r:id="rId13"/>
    <p:sldLayoutId id="2147483684" r:id="rId14"/>
    <p:sldLayoutId id="2147483689" r:id="rId15"/>
    <p:sldLayoutId id="2147483695" r:id="rId16"/>
    <p:sldLayoutId id="2147483678" r:id="rId17"/>
    <p:sldLayoutId id="2147483679" r:id="rId18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0" indent="0" algn="l" defTabSz="6858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685800" rtl="0" eaLnBrk="1" latinLnBrk="0" hangingPunct="1">
        <a:lnSpc>
          <a:spcPct val="100000"/>
        </a:lnSpc>
        <a:spcBef>
          <a:spcPts val="900"/>
        </a:spcBef>
        <a:spcAft>
          <a:spcPts val="500"/>
        </a:spcAft>
        <a:buFontTx/>
        <a:buNone/>
        <a:defRPr sz="1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180000" indent="-180000" algn="l" defTabSz="6858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432000" indent="-252000" algn="l" defTabSz="6858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Verdana" panose="020B060403050404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685800" rtl="0" eaLnBrk="1" latinLnBrk="0" hangingPunct="1">
        <a:lnSpc>
          <a:spcPct val="100000"/>
        </a:lnSpc>
        <a:spcBef>
          <a:spcPts val="900"/>
        </a:spcBef>
        <a:spcAft>
          <a:spcPts val="500"/>
        </a:spcAft>
        <a:buFontTx/>
        <a:buNone/>
        <a:defRPr sz="1600" b="1" kern="1200">
          <a:solidFill>
            <a:schemeClr val="accent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AU" smtClean="0"/>
              <a:t>Footer text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4F31-AAC3-416A-A54A-167287B4272A}" type="slidenum">
              <a:rPr lang="en-AU" smtClean="0"/>
              <a:pPr/>
              <a:t>1</a:t>
            </a:fld>
            <a:endParaRPr lang="en-AU" dirty="0"/>
          </a:p>
        </p:txBody>
      </p:sp>
      <p:sp>
        <p:nvSpPr>
          <p:cNvPr id="6" name="TextBox 5"/>
          <p:cNvSpPr txBox="1"/>
          <p:nvPr/>
        </p:nvSpPr>
        <p:spPr>
          <a:xfrm>
            <a:off x="411829" y="523512"/>
            <a:ext cx="27920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 smtClean="0"/>
              <a:t>Socratic Seminar</a:t>
            </a:r>
            <a:endParaRPr lang="en-AU" sz="4800" dirty="0"/>
          </a:p>
        </p:txBody>
      </p:sp>
    </p:spTree>
    <p:extLst>
      <p:ext uri="{BB962C8B-B14F-4D97-AF65-F5344CB8AC3E}">
        <p14:creationId xmlns:p14="http://schemas.microsoft.com/office/powerpoint/2010/main" val="16524777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Discussion prompt</a:t>
            </a:r>
            <a:endParaRPr lang="en-AU" dirty="0"/>
          </a:p>
        </p:txBody>
      </p:sp>
      <p:sp>
        <p:nvSpPr>
          <p:cNvPr id="6" name="Rectangle 5"/>
          <p:cNvSpPr/>
          <p:nvPr/>
        </p:nvSpPr>
        <p:spPr>
          <a:xfrm>
            <a:off x="487344" y="4768777"/>
            <a:ext cx="1364476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700" dirty="0"/>
              <a:t>WTP Virtual Tour resource</a:t>
            </a:r>
          </a:p>
        </p:txBody>
      </p:sp>
      <p:sp>
        <p:nvSpPr>
          <p:cNvPr id="3" name="Rectangle 2"/>
          <p:cNvSpPr/>
          <p:nvPr/>
        </p:nvSpPr>
        <p:spPr>
          <a:xfrm>
            <a:off x="963386" y="2248585"/>
            <a:ext cx="71927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" sz="2400" dirty="0"/>
              <a:t>Do you think Melbourne’s food security could be threatened by </a:t>
            </a:r>
            <a:r>
              <a:rPr lang="en" sz="2400" dirty="0" smtClean="0"/>
              <a:t>Climate Change</a:t>
            </a:r>
            <a:r>
              <a:rPr lang="en" sz="2400" dirty="0"/>
              <a:t>?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390719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Discussion prompt</a:t>
            </a:r>
            <a:endParaRPr lang="en-AU" dirty="0"/>
          </a:p>
        </p:txBody>
      </p:sp>
      <p:sp>
        <p:nvSpPr>
          <p:cNvPr id="6" name="Rectangle 5"/>
          <p:cNvSpPr/>
          <p:nvPr/>
        </p:nvSpPr>
        <p:spPr>
          <a:xfrm>
            <a:off x="487344" y="4768777"/>
            <a:ext cx="1364476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700" dirty="0"/>
              <a:t>WTP Virtual Tour resource</a:t>
            </a:r>
          </a:p>
        </p:txBody>
      </p:sp>
      <p:sp>
        <p:nvSpPr>
          <p:cNvPr id="3" name="Rectangle 2"/>
          <p:cNvSpPr/>
          <p:nvPr/>
        </p:nvSpPr>
        <p:spPr>
          <a:xfrm>
            <a:off x="963386" y="2248585"/>
            <a:ext cx="71927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" sz="2400" dirty="0"/>
              <a:t>Will Melbourne keep growing forever?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109820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Discussion prompt</a:t>
            </a:r>
            <a:endParaRPr lang="en-AU" dirty="0"/>
          </a:p>
        </p:txBody>
      </p:sp>
      <p:sp>
        <p:nvSpPr>
          <p:cNvPr id="6" name="Rectangle 5"/>
          <p:cNvSpPr/>
          <p:nvPr/>
        </p:nvSpPr>
        <p:spPr>
          <a:xfrm>
            <a:off x="487344" y="4768777"/>
            <a:ext cx="1364476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700" dirty="0"/>
              <a:t>WTP Virtual Tour resource</a:t>
            </a:r>
          </a:p>
        </p:txBody>
      </p:sp>
      <p:sp>
        <p:nvSpPr>
          <p:cNvPr id="3" name="Rectangle 2"/>
          <p:cNvSpPr/>
          <p:nvPr/>
        </p:nvSpPr>
        <p:spPr>
          <a:xfrm>
            <a:off x="963386" y="2248585"/>
            <a:ext cx="71927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" sz="2400" dirty="0"/>
              <a:t>How might a drought and water restrictions impact the economy of Melbourne?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110841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Discussion prompt</a:t>
            </a:r>
            <a:endParaRPr lang="en-AU" dirty="0"/>
          </a:p>
        </p:txBody>
      </p:sp>
      <p:sp>
        <p:nvSpPr>
          <p:cNvPr id="6" name="Rectangle 5"/>
          <p:cNvSpPr/>
          <p:nvPr/>
        </p:nvSpPr>
        <p:spPr>
          <a:xfrm>
            <a:off x="487344" y="4768777"/>
            <a:ext cx="1364476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700" dirty="0"/>
              <a:t>WTP Virtual Tour resource</a:t>
            </a:r>
          </a:p>
        </p:txBody>
      </p:sp>
      <p:sp>
        <p:nvSpPr>
          <p:cNvPr id="3" name="Rectangle 2"/>
          <p:cNvSpPr/>
          <p:nvPr/>
        </p:nvSpPr>
        <p:spPr>
          <a:xfrm>
            <a:off x="963386" y="2248585"/>
            <a:ext cx="71927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" sz="2400" dirty="0"/>
              <a:t>What salary would you want to take a job as a ‘poo diver’?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363730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Discussion prompt</a:t>
            </a:r>
            <a:endParaRPr lang="en-AU" dirty="0"/>
          </a:p>
        </p:txBody>
      </p:sp>
      <p:sp>
        <p:nvSpPr>
          <p:cNvPr id="6" name="Rectangle 5"/>
          <p:cNvSpPr/>
          <p:nvPr/>
        </p:nvSpPr>
        <p:spPr>
          <a:xfrm>
            <a:off x="487344" y="4768777"/>
            <a:ext cx="1364476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700" dirty="0"/>
              <a:t>WTP Virtual Tour resource</a:t>
            </a:r>
          </a:p>
        </p:txBody>
      </p:sp>
      <p:sp>
        <p:nvSpPr>
          <p:cNvPr id="3" name="Rectangle 2"/>
          <p:cNvSpPr/>
          <p:nvPr/>
        </p:nvSpPr>
        <p:spPr>
          <a:xfrm>
            <a:off x="963386" y="2248585"/>
            <a:ext cx="71927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" sz="2400" dirty="0"/>
              <a:t>Is </a:t>
            </a:r>
            <a:r>
              <a:rPr lang="en" sz="2400" dirty="0" smtClean="0"/>
              <a:t>purified recycled </a:t>
            </a:r>
            <a:r>
              <a:rPr lang="en" sz="2400" dirty="0"/>
              <a:t>water safe to drink and would you drink it?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58168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Discussion prompt</a:t>
            </a:r>
            <a:endParaRPr lang="en-AU" dirty="0"/>
          </a:p>
        </p:txBody>
      </p:sp>
      <p:sp>
        <p:nvSpPr>
          <p:cNvPr id="6" name="Rectangle 5"/>
          <p:cNvSpPr/>
          <p:nvPr/>
        </p:nvSpPr>
        <p:spPr>
          <a:xfrm>
            <a:off x="487344" y="4768777"/>
            <a:ext cx="1364476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700" dirty="0"/>
              <a:t>WTP Virtual Tour resource</a:t>
            </a:r>
          </a:p>
        </p:txBody>
      </p:sp>
      <p:sp>
        <p:nvSpPr>
          <p:cNvPr id="3" name="Rectangle 2"/>
          <p:cNvSpPr/>
          <p:nvPr/>
        </p:nvSpPr>
        <p:spPr>
          <a:xfrm>
            <a:off x="963386" y="2248585"/>
            <a:ext cx="71927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" sz="2400" dirty="0"/>
              <a:t>Should we give </a:t>
            </a:r>
            <a:r>
              <a:rPr lang="en" sz="2400" dirty="0" smtClean="0"/>
              <a:t>Victorians </a:t>
            </a:r>
            <a:r>
              <a:rPr lang="en" sz="2400" dirty="0"/>
              <a:t>a referendum on adding recycled waste water to our water storages?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195945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Discussion prompt</a:t>
            </a:r>
            <a:endParaRPr lang="en-AU" dirty="0"/>
          </a:p>
        </p:txBody>
      </p:sp>
      <p:sp>
        <p:nvSpPr>
          <p:cNvPr id="6" name="Rectangle 5"/>
          <p:cNvSpPr/>
          <p:nvPr/>
        </p:nvSpPr>
        <p:spPr>
          <a:xfrm>
            <a:off x="487344" y="4768777"/>
            <a:ext cx="1364476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700" dirty="0"/>
              <a:t>WTP Virtual Tour resource</a:t>
            </a:r>
          </a:p>
        </p:txBody>
      </p:sp>
      <p:sp>
        <p:nvSpPr>
          <p:cNvPr id="3" name="Rectangle 2"/>
          <p:cNvSpPr/>
          <p:nvPr/>
        </p:nvSpPr>
        <p:spPr>
          <a:xfrm>
            <a:off x="963386" y="2248585"/>
            <a:ext cx="71927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" sz="2400" dirty="0"/>
              <a:t>How does water to contribute to the wellbeing of the community?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102218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Discussion prompt</a:t>
            </a:r>
            <a:endParaRPr lang="en-AU" dirty="0"/>
          </a:p>
        </p:txBody>
      </p:sp>
      <p:sp>
        <p:nvSpPr>
          <p:cNvPr id="6" name="Rectangle 5"/>
          <p:cNvSpPr/>
          <p:nvPr/>
        </p:nvSpPr>
        <p:spPr>
          <a:xfrm>
            <a:off x="487344" y="4768777"/>
            <a:ext cx="1364476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700" dirty="0"/>
              <a:t>WTP Virtual Tour resource</a:t>
            </a:r>
          </a:p>
        </p:txBody>
      </p:sp>
      <p:sp>
        <p:nvSpPr>
          <p:cNvPr id="3" name="Rectangle 2"/>
          <p:cNvSpPr/>
          <p:nvPr/>
        </p:nvSpPr>
        <p:spPr>
          <a:xfrm>
            <a:off x="963386" y="2248585"/>
            <a:ext cx="71927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" sz="2400" dirty="0"/>
              <a:t>How can recycled water be used to enhance the environment? 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4912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Discussion prompt</a:t>
            </a:r>
            <a:endParaRPr lang="en-AU" dirty="0"/>
          </a:p>
        </p:txBody>
      </p:sp>
      <p:sp>
        <p:nvSpPr>
          <p:cNvPr id="6" name="Rectangle 5"/>
          <p:cNvSpPr/>
          <p:nvPr/>
        </p:nvSpPr>
        <p:spPr>
          <a:xfrm>
            <a:off x="487344" y="4768777"/>
            <a:ext cx="1364476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700" dirty="0"/>
              <a:t>WTP Virtual Tour resource</a:t>
            </a:r>
          </a:p>
        </p:txBody>
      </p:sp>
      <p:sp>
        <p:nvSpPr>
          <p:cNvPr id="3" name="Rectangle 2"/>
          <p:cNvSpPr/>
          <p:nvPr/>
        </p:nvSpPr>
        <p:spPr>
          <a:xfrm>
            <a:off x="963386" y="2248585"/>
            <a:ext cx="71927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" sz="2400" dirty="0"/>
              <a:t>If you were designing water restrictions, what would you restrict? 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116669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Learning intentions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lvl="1"/>
            <a:r>
              <a:rPr lang="en-AU" dirty="0" smtClean="0"/>
              <a:t>For students to </a:t>
            </a:r>
            <a:endParaRPr lang="en-AU" dirty="0"/>
          </a:p>
          <a:p>
            <a:pPr marL="457200" indent="-342900">
              <a:spcBef>
                <a:spcPts val="600"/>
              </a:spcBef>
              <a:buSzPts val="1800"/>
              <a:buFontTx/>
              <a:buChar char="❏"/>
            </a:pPr>
            <a:r>
              <a:rPr lang="en-AU" dirty="0" smtClean="0"/>
              <a:t>Consolidate </a:t>
            </a:r>
            <a:r>
              <a:rPr lang="en-AU" dirty="0"/>
              <a:t>and share their understanding of the issue</a:t>
            </a:r>
          </a:p>
          <a:p>
            <a:pPr marL="457200" indent="-342900">
              <a:spcBef>
                <a:spcPts val="600"/>
              </a:spcBef>
              <a:buSzPts val="1800"/>
              <a:buFontTx/>
              <a:buChar char="❏"/>
            </a:pPr>
            <a:r>
              <a:rPr lang="en-AU" dirty="0" smtClean="0"/>
              <a:t>Make </a:t>
            </a:r>
            <a:r>
              <a:rPr lang="en-AU" dirty="0"/>
              <a:t>connections between topics </a:t>
            </a:r>
          </a:p>
          <a:p>
            <a:pPr marL="457200" indent="-342900">
              <a:spcBef>
                <a:spcPts val="600"/>
              </a:spcBef>
              <a:buSzPts val="1800"/>
              <a:buFontTx/>
              <a:buChar char="❏"/>
            </a:pPr>
            <a:r>
              <a:rPr lang="en-AU" dirty="0" smtClean="0"/>
              <a:t>Synthesise </a:t>
            </a:r>
            <a:r>
              <a:rPr lang="en-AU" dirty="0"/>
              <a:t>and apply their learning to produce a campaign</a:t>
            </a:r>
          </a:p>
          <a:p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WTP Virtual Tour resource</a:t>
            </a:r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4F31-AAC3-416A-A54A-167287B4272A}" type="slidenum">
              <a:rPr lang="en-AU" smtClean="0"/>
              <a:pPr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1251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Task Instructions</a:t>
            </a:r>
            <a:endParaRPr lang="en-AU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719999" y="1080000"/>
            <a:ext cx="6235971" cy="3600000"/>
          </a:xfrm>
        </p:spPr>
        <p:txBody>
          <a:bodyPr/>
          <a:lstStyle/>
          <a:p>
            <a:pPr marL="457200" lvl="0" indent="-342900">
              <a:spcBef>
                <a:spcPts val="600"/>
              </a:spcBef>
              <a:buSzPts val="1800"/>
              <a:buAutoNum type="arabicPeriod"/>
            </a:pPr>
            <a:r>
              <a:rPr lang="en-AU" dirty="0"/>
              <a:t>Prepare for </a:t>
            </a:r>
            <a:r>
              <a:rPr lang="en-AU" dirty="0" smtClean="0"/>
              <a:t>a Socratic </a:t>
            </a:r>
            <a:r>
              <a:rPr lang="en-AU" dirty="0"/>
              <a:t>seminar by planning a response to at least five of the discussion prompts. </a:t>
            </a:r>
          </a:p>
          <a:p>
            <a:pPr marL="457200" lvl="0" indent="-342900">
              <a:spcBef>
                <a:spcPts val="600"/>
              </a:spcBef>
              <a:buSzPts val="1800"/>
              <a:buAutoNum type="arabicPeriod"/>
            </a:pPr>
            <a:r>
              <a:rPr lang="en-AU" dirty="0"/>
              <a:t>During the seminar, contribute to the discussion on at least three of the discussion prompts</a:t>
            </a:r>
            <a:endParaRPr lang="en-AU" b="1" dirty="0"/>
          </a:p>
        </p:txBody>
      </p:sp>
      <p:sp>
        <p:nvSpPr>
          <p:cNvPr id="11" name="Rectangle 10"/>
          <p:cNvSpPr/>
          <p:nvPr/>
        </p:nvSpPr>
        <p:spPr>
          <a:xfrm>
            <a:off x="353104" y="4582707"/>
            <a:ext cx="1364476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700" dirty="0"/>
              <a:t>WTP Virtual Tour resource</a:t>
            </a:r>
          </a:p>
        </p:txBody>
      </p:sp>
    </p:spTree>
    <p:extLst>
      <p:ext uri="{BB962C8B-B14F-4D97-AF65-F5344CB8AC3E}">
        <p14:creationId xmlns:p14="http://schemas.microsoft.com/office/powerpoint/2010/main" val="88482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 Socratic Seminar</a:t>
            </a:r>
            <a:endParaRPr lang="en-AU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66636947"/>
              </p:ext>
            </p:extLst>
          </p:nvPr>
        </p:nvGraphicFramePr>
        <p:xfrm>
          <a:off x="469445" y="1079500"/>
          <a:ext cx="7821386" cy="354567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910693">
                  <a:extLst>
                    <a:ext uri="{9D8B030D-6E8A-4147-A177-3AD203B41FA5}">
                      <a16:colId xmlns:a16="http://schemas.microsoft.com/office/drawing/2014/main" val="2354092764"/>
                    </a:ext>
                  </a:extLst>
                </a:gridCol>
                <a:gridCol w="3910693">
                  <a:extLst>
                    <a:ext uri="{9D8B030D-6E8A-4147-A177-3AD203B41FA5}">
                      <a16:colId xmlns:a16="http://schemas.microsoft.com/office/drawing/2014/main" val="1000867464"/>
                    </a:ext>
                  </a:extLst>
                </a:gridCol>
              </a:tblGrid>
              <a:tr h="369661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400" b="1" dirty="0" smtClean="0">
                          <a:solidFill>
                            <a:srgbClr val="0092D7"/>
                          </a:solidFill>
                        </a:rPr>
                        <a:t>What it</a:t>
                      </a:r>
                      <a:r>
                        <a:rPr lang="en-AU" sz="1400" b="1" baseline="0" dirty="0" smtClean="0">
                          <a:solidFill>
                            <a:srgbClr val="0092D7"/>
                          </a:solidFill>
                        </a:rPr>
                        <a:t> should look like …</a:t>
                      </a:r>
                      <a:endParaRPr lang="en-AU" sz="1400" b="1" dirty="0" smtClean="0">
                        <a:solidFill>
                          <a:srgbClr val="0092D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400" b="1" dirty="0" smtClean="0">
                          <a:solidFill>
                            <a:srgbClr val="0092D7"/>
                          </a:solidFill>
                        </a:rPr>
                        <a:t>What it shouldn’t look like …</a:t>
                      </a:r>
                      <a:endParaRPr lang="en-AU" sz="18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6429532"/>
                  </a:ext>
                </a:extLst>
              </a:tr>
              <a:tr h="314413">
                <a:tc>
                  <a:txBody>
                    <a:bodyPr/>
                    <a:lstStyle/>
                    <a:p>
                      <a:pPr marL="228600" lvl="0" indent="-2286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AU" sz="1100" b="0" dirty="0" smtClean="0">
                          <a:solidFill>
                            <a:schemeClr val="tx1"/>
                          </a:solidFill>
                          <a:latin typeface="+mn-lt"/>
                          <a:ea typeface="Proxima Nova"/>
                          <a:cs typeface="Proxima Nova"/>
                          <a:sym typeface="Proxima Nova"/>
                        </a:rPr>
                        <a:t>A natural flow among students and ideas</a:t>
                      </a:r>
                    </a:p>
                    <a:p>
                      <a:pPr marL="228600" lvl="0" indent="-2286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AU" sz="1100" b="0" dirty="0" smtClean="0">
                          <a:solidFill>
                            <a:schemeClr val="tx1"/>
                          </a:solidFill>
                          <a:latin typeface="+mn-lt"/>
                          <a:ea typeface="Proxima Nova"/>
                          <a:cs typeface="Proxima Nova"/>
                          <a:sym typeface="Proxima Nova"/>
                        </a:rPr>
                        <a:t>Students prepared with notes, laptops and books</a:t>
                      </a:r>
                    </a:p>
                    <a:p>
                      <a:pPr marL="228600" lvl="0" indent="-2286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AU" sz="1100" b="0" dirty="0" smtClean="0">
                          <a:solidFill>
                            <a:schemeClr val="tx1"/>
                          </a:solidFill>
                          <a:latin typeface="+mn-lt"/>
                          <a:ea typeface="Proxima Nova"/>
                          <a:cs typeface="Proxima Nova"/>
                          <a:sym typeface="Proxima Nova"/>
                        </a:rPr>
                        <a:t>Eye contact, body facing speaker and clearly engaged</a:t>
                      </a:r>
                    </a:p>
                    <a:p>
                      <a:pPr marL="228600" lvl="0" indent="-2286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AU" sz="1100" b="0" dirty="0" smtClean="0">
                          <a:solidFill>
                            <a:schemeClr val="tx1"/>
                          </a:solidFill>
                          <a:latin typeface="+mn-lt"/>
                          <a:ea typeface="Proxima Nova"/>
                          <a:cs typeface="Proxima Nova"/>
                          <a:sym typeface="Proxima Nova"/>
                        </a:rPr>
                        <a:t>Honouring diversity of opinions</a:t>
                      </a:r>
                    </a:p>
                    <a:p>
                      <a:pPr marL="228600" lvl="0" indent="-2286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AU" sz="1100" b="0" dirty="0" smtClean="0">
                          <a:solidFill>
                            <a:schemeClr val="tx1"/>
                          </a:solidFill>
                          <a:latin typeface="+mn-lt"/>
                          <a:ea typeface="Proxima Nova"/>
                          <a:cs typeface="Proxima Nova"/>
                          <a:sym typeface="Proxima Nova"/>
                        </a:rPr>
                        <a:t>Awkward silences are accepted as a natural part of process (lean into it!)</a:t>
                      </a:r>
                    </a:p>
                    <a:p>
                      <a:pPr marL="228600" lvl="0" indent="-2286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AU" sz="1100" b="0" dirty="0" smtClean="0">
                          <a:solidFill>
                            <a:schemeClr val="tx1"/>
                          </a:solidFill>
                          <a:latin typeface="+mn-lt"/>
                          <a:ea typeface="Proxima Nova"/>
                          <a:cs typeface="Proxima Nova"/>
                          <a:sym typeface="Proxima Nova"/>
                        </a:rPr>
                        <a:t>Acknowledging and building on previous comments</a:t>
                      </a:r>
                    </a:p>
                    <a:p>
                      <a:pPr marL="228600" lvl="0" indent="-2286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AU" sz="1100" b="0" dirty="0" smtClean="0">
                          <a:solidFill>
                            <a:schemeClr val="tx1"/>
                          </a:solidFill>
                          <a:latin typeface="+mn-lt"/>
                          <a:ea typeface="Proxima Nova"/>
                          <a:cs typeface="Proxima Nova"/>
                          <a:sym typeface="Proxima Nova"/>
                        </a:rPr>
                        <a:t>Staying focused on text and questions</a:t>
                      </a:r>
                    </a:p>
                    <a:p>
                      <a:pPr marL="228600" lvl="0" indent="-2286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AU" sz="1100" b="0" dirty="0" smtClean="0">
                          <a:solidFill>
                            <a:schemeClr val="tx1"/>
                          </a:solidFill>
                          <a:latin typeface="+mn-lt"/>
                          <a:ea typeface="Proxima Nova"/>
                          <a:cs typeface="Proxima Nova"/>
                          <a:sym typeface="Proxima Nova"/>
                        </a:rPr>
                        <a:t>Intentional teacher intervention tactics such as muting, redirection</a:t>
                      </a:r>
                    </a:p>
                    <a:p>
                      <a:pPr marL="228600" lvl="0" indent="-2286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AU" sz="1100" b="0" dirty="0" smtClean="0">
                          <a:solidFill>
                            <a:schemeClr val="tx1"/>
                          </a:solidFill>
                          <a:latin typeface="+mn-lt"/>
                          <a:ea typeface="Proxima Nova"/>
                          <a:cs typeface="Proxima Nova"/>
                          <a:sym typeface="Proxima Nova"/>
                        </a:rPr>
                        <a:t>Students taking turns as vocal leaders, facilitators, and/or intermittent participants</a:t>
                      </a:r>
                    </a:p>
                    <a:p>
                      <a:pPr marL="228600" lvl="0" indent="-2286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AU" sz="1100" b="0" dirty="0" smtClean="0">
                          <a:solidFill>
                            <a:schemeClr val="tx1"/>
                          </a:solidFill>
                          <a:latin typeface="+mn-lt"/>
                          <a:ea typeface="Proxima Nova"/>
                          <a:cs typeface="Proxima Nova"/>
                          <a:sym typeface="Proxima Nova"/>
                        </a:rPr>
                        <a:t>Being attentive to each other, calling on quiet voices, making dominant voices wait their turn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lvl="0" indent="-2286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Verdana" panose="020B0604030504040204" pitchFamily="34" charset="0"/>
                        <a:buChar char="×"/>
                      </a:pPr>
                      <a:r>
                        <a:rPr lang="en-AU" sz="1100" b="0" dirty="0" smtClean="0">
                          <a:solidFill>
                            <a:schemeClr val="tx1"/>
                          </a:solidFill>
                          <a:latin typeface="+mn-lt"/>
                          <a:ea typeface="Proxima Nova"/>
                          <a:cs typeface="Proxima Nova"/>
                          <a:sym typeface="Proxima Nova"/>
                        </a:rPr>
                        <a:t>Dominating voices</a:t>
                      </a:r>
                    </a:p>
                    <a:p>
                      <a:pPr marL="228600" lvl="0" indent="-2286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Verdana" panose="020B0604030504040204" pitchFamily="34" charset="0"/>
                        <a:buChar char="×"/>
                      </a:pPr>
                      <a:r>
                        <a:rPr lang="en-AU" sz="1100" b="0" dirty="0" smtClean="0">
                          <a:solidFill>
                            <a:schemeClr val="tx1"/>
                          </a:solidFill>
                          <a:latin typeface="+mn-lt"/>
                          <a:ea typeface="Proxima Nova"/>
                          <a:cs typeface="Proxima Nova"/>
                          <a:sym typeface="Proxima Nova"/>
                        </a:rPr>
                        <a:t>Interrupting peers</a:t>
                      </a:r>
                    </a:p>
                    <a:p>
                      <a:pPr marL="228600" lvl="0" indent="-2286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Verdana" panose="020B0604030504040204" pitchFamily="34" charset="0"/>
                        <a:buChar char="×"/>
                      </a:pPr>
                      <a:r>
                        <a:rPr lang="en-AU" sz="1100" b="0" dirty="0" smtClean="0">
                          <a:solidFill>
                            <a:schemeClr val="tx1"/>
                          </a:solidFill>
                          <a:latin typeface="+mn-lt"/>
                          <a:ea typeface="Proxima Nova"/>
                          <a:cs typeface="Proxima Nova"/>
                          <a:sym typeface="Proxima Nova"/>
                        </a:rPr>
                        <a:t>Treating it as a debate, trying to win and/or prove a point</a:t>
                      </a:r>
                    </a:p>
                    <a:p>
                      <a:pPr marL="228600" lvl="0" indent="-2286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Verdana" panose="020B0604030504040204" pitchFamily="34" charset="0"/>
                        <a:buChar char="×"/>
                      </a:pPr>
                      <a:r>
                        <a:rPr lang="en-AU" sz="1100" b="0" dirty="0" smtClean="0">
                          <a:solidFill>
                            <a:schemeClr val="tx1"/>
                          </a:solidFill>
                          <a:latin typeface="+mn-lt"/>
                          <a:ea typeface="Proxima Nova"/>
                          <a:cs typeface="Proxima Nova"/>
                          <a:sym typeface="Proxima Nova"/>
                        </a:rPr>
                        <a:t>Resistant voices</a:t>
                      </a:r>
                    </a:p>
                    <a:p>
                      <a:pPr marL="228600" lvl="0" indent="-2286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Verdana" panose="020B0604030504040204" pitchFamily="34" charset="0"/>
                        <a:buChar char="×"/>
                      </a:pPr>
                      <a:r>
                        <a:rPr lang="en-AU" sz="1100" b="0" dirty="0" smtClean="0">
                          <a:solidFill>
                            <a:schemeClr val="tx1"/>
                          </a:solidFill>
                          <a:latin typeface="+mn-lt"/>
                          <a:ea typeface="Proxima Nova"/>
                          <a:cs typeface="Proxima Nova"/>
                          <a:sym typeface="Proxima Nova"/>
                        </a:rPr>
                        <a:t>Side conversations</a:t>
                      </a:r>
                    </a:p>
                    <a:p>
                      <a:pPr marL="228600" lvl="0" indent="-2286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Verdana" panose="020B0604030504040204" pitchFamily="34" charset="0"/>
                        <a:buChar char="×"/>
                      </a:pPr>
                      <a:r>
                        <a:rPr lang="en-AU" sz="1100" b="0" dirty="0" smtClean="0">
                          <a:solidFill>
                            <a:schemeClr val="tx1"/>
                          </a:solidFill>
                          <a:latin typeface="+mn-lt"/>
                          <a:ea typeface="Proxima Nova"/>
                          <a:cs typeface="Proxima Nova"/>
                          <a:sym typeface="Proxima Nova"/>
                        </a:rPr>
                        <a:t>Fiddling with papers, book, looking down, slouching</a:t>
                      </a:r>
                    </a:p>
                    <a:p>
                      <a:pPr marL="228600" lvl="0" indent="-2286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Verdana" panose="020B0604030504040204" pitchFamily="34" charset="0"/>
                        <a:buChar char="×"/>
                      </a:pPr>
                      <a:r>
                        <a:rPr lang="en-AU" sz="1100" b="0" dirty="0" smtClean="0">
                          <a:solidFill>
                            <a:schemeClr val="tx1"/>
                          </a:solidFill>
                          <a:latin typeface="+mn-lt"/>
                          <a:ea typeface="Proxima Nova"/>
                          <a:cs typeface="Proxima Nova"/>
                          <a:sym typeface="Proxima Nova"/>
                        </a:rPr>
                        <a:t>Historical summary</a:t>
                      </a:r>
                    </a:p>
                    <a:p>
                      <a:pPr marL="228600" lvl="0" indent="-2286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Verdana" panose="020B0604030504040204" pitchFamily="34" charset="0"/>
                        <a:buChar char="×"/>
                      </a:pPr>
                      <a:r>
                        <a:rPr lang="en-AU" sz="1100" b="0" dirty="0" smtClean="0">
                          <a:solidFill>
                            <a:schemeClr val="tx1"/>
                          </a:solidFill>
                          <a:latin typeface="+mn-lt"/>
                          <a:ea typeface="Proxima Nova"/>
                          <a:cs typeface="Proxima Nova"/>
                          <a:sym typeface="Proxima Nova"/>
                        </a:rPr>
                        <a:t>Ignoring who has participated and who has not</a:t>
                      </a:r>
                    </a:p>
                    <a:p>
                      <a:pPr marL="228600" lvl="0" indent="-2286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Verdana" panose="020B0604030504040204" pitchFamily="34" charset="0"/>
                        <a:buChar char="×"/>
                      </a:pPr>
                      <a:r>
                        <a:rPr lang="en-AU" sz="1100" b="0" dirty="0" smtClean="0">
                          <a:solidFill>
                            <a:schemeClr val="tx1"/>
                          </a:solidFill>
                          <a:latin typeface="+mn-lt"/>
                          <a:ea typeface="Proxima Nova"/>
                          <a:cs typeface="Proxima Nova"/>
                          <a:sym typeface="Proxima Nova"/>
                        </a:rPr>
                        <a:t>Discouraging comments, humour, and/or body language</a:t>
                      </a:r>
                    </a:p>
                    <a:p>
                      <a:pPr marL="228600" lvl="0" indent="-2286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Verdana" panose="020B0604030504040204" pitchFamily="34" charset="0"/>
                        <a:buChar char="×"/>
                      </a:pPr>
                      <a:r>
                        <a:rPr lang="en-AU" sz="1100" b="0" dirty="0" smtClean="0">
                          <a:solidFill>
                            <a:schemeClr val="tx1"/>
                          </a:solidFill>
                          <a:latin typeface="+mn-lt"/>
                          <a:ea typeface="Proxima Nova"/>
                          <a:cs typeface="Proxima Nova"/>
                          <a:sym typeface="Proxima Nova"/>
                        </a:rPr>
                        <a:t>Changing topics before all students have had the chance to participate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929674"/>
                  </a:ext>
                </a:extLst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/>
              <a:t>WTP Virtual Tour resource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4F31-AAC3-416A-A54A-167287B4272A}" type="slidenum">
              <a:rPr lang="en-AU" smtClean="0"/>
              <a:pPr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2842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Discussion prompt</a:t>
            </a:r>
            <a:endParaRPr lang="en-AU" dirty="0"/>
          </a:p>
        </p:txBody>
      </p:sp>
      <p:sp>
        <p:nvSpPr>
          <p:cNvPr id="6" name="Rectangle 5"/>
          <p:cNvSpPr/>
          <p:nvPr/>
        </p:nvSpPr>
        <p:spPr>
          <a:xfrm>
            <a:off x="487344" y="4768777"/>
            <a:ext cx="1364476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700" dirty="0"/>
              <a:t>WTP Virtual Tour resource</a:t>
            </a:r>
          </a:p>
        </p:txBody>
      </p:sp>
      <p:sp>
        <p:nvSpPr>
          <p:cNvPr id="3" name="Rectangle 2"/>
          <p:cNvSpPr/>
          <p:nvPr/>
        </p:nvSpPr>
        <p:spPr>
          <a:xfrm>
            <a:off x="963386" y="2248585"/>
            <a:ext cx="71927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" sz="2400" dirty="0"/>
              <a:t>How do you feel about the predictions for Melbourne’s climate in the future? 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213904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Discussion prompt</a:t>
            </a:r>
            <a:endParaRPr lang="en-AU" dirty="0"/>
          </a:p>
        </p:txBody>
      </p:sp>
      <p:sp>
        <p:nvSpPr>
          <p:cNvPr id="6" name="Rectangle 5"/>
          <p:cNvSpPr/>
          <p:nvPr/>
        </p:nvSpPr>
        <p:spPr>
          <a:xfrm>
            <a:off x="487344" y="4768777"/>
            <a:ext cx="1364476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700" dirty="0"/>
              <a:t>WTP Virtual Tour resource</a:t>
            </a:r>
          </a:p>
        </p:txBody>
      </p:sp>
      <p:sp>
        <p:nvSpPr>
          <p:cNvPr id="3" name="Rectangle 2"/>
          <p:cNvSpPr/>
          <p:nvPr/>
        </p:nvSpPr>
        <p:spPr>
          <a:xfrm>
            <a:off x="963386" y="2248585"/>
            <a:ext cx="71927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" sz="2400" dirty="0"/>
              <a:t>Can Melbourne avoid another drought, and if so, how?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189812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Discussion prompt</a:t>
            </a:r>
            <a:endParaRPr lang="en-AU" dirty="0"/>
          </a:p>
        </p:txBody>
      </p:sp>
      <p:sp>
        <p:nvSpPr>
          <p:cNvPr id="6" name="Rectangle 5"/>
          <p:cNvSpPr/>
          <p:nvPr/>
        </p:nvSpPr>
        <p:spPr>
          <a:xfrm>
            <a:off x="487344" y="4768777"/>
            <a:ext cx="1364476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700" dirty="0"/>
              <a:t>WTP Virtual Tour resource</a:t>
            </a:r>
          </a:p>
        </p:txBody>
      </p:sp>
      <p:sp>
        <p:nvSpPr>
          <p:cNvPr id="3" name="Rectangle 2"/>
          <p:cNvSpPr/>
          <p:nvPr/>
        </p:nvSpPr>
        <p:spPr>
          <a:xfrm>
            <a:off x="963386" y="2248585"/>
            <a:ext cx="71927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" sz="2400" dirty="0"/>
              <a:t>What could be the impact on Melbourne if we don’t conserve water?</a:t>
            </a:r>
            <a:r>
              <a:rPr lang="en" sz="2400" dirty="0" smtClean="0"/>
              <a:t> 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298047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Discussion prompt</a:t>
            </a:r>
            <a:endParaRPr lang="en-AU" dirty="0"/>
          </a:p>
        </p:txBody>
      </p:sp>
      <p:sp>
        <p:nvSpPr>
          <p:cNvPr id="6" name="Rectangle 5"/>
          <p:cNvSpPr/>
          <p:nvPr/>
        </p:nvSpPr>
        <p:spPr>
          <a:xfrm>
            <a:off x="487344" y="4768777"/>
            <a:ext cx="1364476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700" dirty="0"/>
              <a:t>WTP Virtual Tour resource</a:t>
            </a:r>
          </a:p>
        </p:txBody>
      </p:sp>
      <p:sp>
        <p:nvSpPr>
          <p:cNvPr id="3" name="Rectangle 2"/>
          <p:cNvSpPr/>
          <p:nvPr/>
        </p:nvSpPr>
        <p:spPr>
          <a:xfrm>
            <a:off x="963386" y="2248585"/>
            <a:ext cx="71927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" sz="2400" dirty="0"/>
              <a:t>How do you think </a:t>
            </a:r>
            <a:r>
              <a:rPr lang="en" sz="2400" dirty="0" smtClean="0"/>
              <a:t>Climate Change </a:t>
            </a:r>
            <a:r>
              <a:rPr lang="en" sz="2400" dirty="0"/>
              <a:t>will affect you?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408539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Discussion prompt</a:t>
            </a:r>
            <a:endParaRPr lang="en-AU" dirty="0"/>
          </a:p>
        </p:txBody>
      </p:sp>
      <p:sp>
        <p:nvSpPr>
          <p:cNvPr id="6" name="Rectangle 5"/>
          <p:cNvSpPr/>
          <p:nvPr/>
        </p:nvSpPr>
        <p:spPr>
          <a:xfrm>
            <a:off x="487344" y="4768777"/>
            <a:ext cx="1364476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700" dirty="0"/>
              <a:t>WTP Virtual Tour resource</a:t>
            </a:r>
          </a:p>
        </p:txBody>
      </p:sp>
      <p:sp>
        <p:nvSpPr>
          <p:cNvPr id="3" name="Rectangle 2"/>
          <p:cNvSpPr/>
          <p:nvPr/>
        </p:nvSpPr>
        <p:spPr>
          <a:xfrm>
            <a:off x="963386" y="2248585"/>
            <a:ext cx="71927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" sz="2400" dirty="0"/>
              <a:t>What are some of the challenges posed by population growth in Melbourne?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180272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W PowerPoint 4x3 Template">
  <a:themeElements>
    <a:clrScheme name="Melbourne Water">
      <a:dk1>
        <a:srgbClr val="231F20"/>
      </a:dk1>
      <a:lt1>
        <a:srgbClr val="FFFFFF"/>
      </a:lt1>
      <a:dk2>
        <a:srgbClr val="00428B"/>
      </a:dk2>
      <a:lt2>
        <a:srgbClr val="EFF5FB"/>
      </a:lt2>
      <a:accent1>
        <a:srgbClr val="00428B"/>
      </a:accent1>
      <a:accent2>
        <a:srgbClr val="0092D7"/>
      </a:accent2>
      <a:accent3>
        <a:srgbClr val="46C2D7"/>
      </a:accent3>
      <a:accent4>
        <a:srgbClr val="75BB19"/>
      </a:accent4>
      <a:accent5>
        <a:srgbClr val="C2D300"/>
      </a:accent5>
      <a:accent6>
        <a:srgbClr val="F0AB00"/>
      </a:accent6>
      <a:hlink>
        <a:srgbClr val="00428B"/>
      </a:hlink>
      <a:folHlink>
        <a:srgbClr val="0092D7"/>
      </a:folHlink>
    </a:clrScheme>
    <a:fontScheme name="Melbourne Wa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Melbourne Water Sky Blue">
      <a:srgbClr val="0092D7"/>
    </a:custClr>
    <a:custClr name="Melbourne Water Aqua ">
      <a:srgbClr val="46C2D7"/>
    </a:custClr>
    <a:custClr name="Melbourne Water Deep Blue">
      <a:srgbClr val="00428B"/>
    </a:custClr>
    <a:custClr name="Melbourne Water Orange ">
      <a:srgbClr val="E37222"/>
    </a:custClr>
    <a:custClr name="Melbourne Water Sun ">
      <a:srgbClr val="F0AB00"/>
    </a:custClr>
    <a:custClr name="Melbourne Water Dark Orange ">
      <a:srgbClr val="C8500A"/>
    </a:custClr>
    <a:custClr name="Melbourne Water Grass Green">
      <a:srgbClr val="75BB19"/>
    </a:custClr>
    <a:custClr name="Melbourne Water Lime ">
      <a:srgbClr val="C2D300"/>
    </a:custClr>
    <a:custClr name="Melbourne Water Tree Green ">
      <a:srgbClr val="086352"/>
    </a:custClr>
    <a:custClr name="Melbourne Water Stone">
      <a:srgbClr val="E0DCD0"/>
    </a:custClr>
    <a:custClr name="Melbourne Water Sky Blue 100%">
      <a:srgbClr val="0092D7"/>
    </a:custClr>
    <a:custClr name="Melbourne Water Sky Blue 60%">
      <a:srgbClr val="66C7EB"/>
    </a:custClr>
    <a:custClr name="Melbourne Water Sky Blue 30%">
      <a:srgbClr val="B2E3F5"/>
    </a:custClr>
    <a:custClr name="Melbourne Water Orange 100%">
      <a:srgbClr val="E37222"/>
    </a:custClr>
    <a:custClr name="Melbourne Water Orange 60%">
      <a:srgbClr val="F7B080"/>
    </a:custClr>
    <a:custClr name="Melbourne Water Orange 30%">
      <a:srgbClr val="FCD6BF"/>
    </a:custClr>
    <a:custClr name="Melbourne Water Grass Green 100%">
      <a:srgbClr val="75BB19"/>
    </a:custClr>
    <a:custClr name="Melbourne Water Grass Green 60%">
      <a:srgbClr val="ABD991"/>
    </a:custClr>
    <a:custClr name="Melbourne Water Grass Green 30%">
      <a:srgbClr val="D4EDC7"/>
    </a:custClr>
    <a:custClr name="White">
      <a:srgbClr val="FFFFFF"/>
    </a:custClr>
    <a:custClr name="Melbourne Water Deep Blue">
      <a:srgbClr val="00428B"/>
    </a:custClr>
    <a:custClr name="Melbourne Water Deep Blue 60%">
      <a:srgbClr val="668EB9"/>
    </a:custClr>
    <a:custClr name="Melbourne Water Deep Blue 30%">
      <a:srgbClr val="B3C6D6"/>
    </a:custClr>
  </a:custClrLst>
  <a:extLst>
    <a:ext uri="{05A4C25C-085E-4340-85A3-A5531E510DB2}">
      <thm15:themeFamily xmlns:thm15="http://schemas.microsoft.com/office/thememl/2012/main" name="MW PowerPoint Template 16x9.potx" id="{F66D0E47-2597-4E47-BD35-E06C916137A1}" vid="{6AAD0786-93D3-4879-8462-C18C752A14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MW PowerPoint Template 16x9</Template>
  <TotalTime>78</TotalTime>
  <Words>506</Words>
  <Application>Microsoft Office PowerPoint</Application>
  <PresentationFormat>On-screen Show (16:9)</PresentationFormat>
  <Paragraphs>81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Proxima Nova</vt:lpstr>
      <vt:lpstr>Verdana</vt:lpstr>
      <vt:lpstr>Wingdings</vt:lpstr>
      <vt:lpstr>MW PowerPoint 4x3 Template</vt:lpstr>
      <vt:lpstr>PowerPoint Presentation</vt:lpstr>
      <vt:lpstr>Learning intentions</vt:lpstr>
      <vt:lpstr>Task Instructions</vt:lpstr>
      <vt:lpstr>A Socratic Seminar</vt:lpstr>
      <vt:lpstr>Discussion prompt</vt:lpstr>
      <vt:lpstr>Discussion prompt</vt:lpstr>
      <vt:lpstr>Discussion prompt</vt:lpstr>
      <vt:lpstr>Discussion prompt</vt:lpstr>
      <vt:lpstr>Discussion prompt</vt:lpstr>
      <vt:lpstr>Discussion prompt</vt:lpstr>
      <vt:lpstr>Discussion prompt</vt:lpstr>
      <vt:lpstr>Discussion prompt</vt:lpstr>
      <vt:lpstr>Discussion prompt</vt:lpstr>
      <vt:lpstr>Discussion prompt</vt:lpstr>
      <vt:lpstr>Discussion prompt</vt:lpstr>
      <vt:lpstr>Discussion prompt</vt:lpstr>
      <vt:lpstr>Discussion prompt</vt:lpstr>
      <vt:lpstr>Discussion prompt</vt:lpstr>
    </vt:vector>
  </TitlesOfParts>
  <Company>Melbourne Water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Marita Tripp</dc:creator>
  <cp:lastModifiedBy>Marita Tripp</cp:lastModifiedBy>
  <cp:revision>14</cp:revision>
  <dcterms:created xsi:type="dcterms:W3CDTF">2022-07-27T05:45:09Z</dcterms:created>
  <dcterms:modified xsi:type="dcterms:W3CDTF">2022-07-29T03:17:46Z</dcterms:modified>
</cp:coreProperties>
</file>